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6"/>
  </p:notesMasterIdLst>
  <p:handoutMasterIdLst>
    <p:handoutMasterId r:id="rId27"/>
  </p:handoutMasterIdLst>
  <p:sldIdLst>
    <p:sldId id="1044" r:id="rId2"/>
    <p:sldId id="1032" r:id="rId3"/>
    <p:sldId id="1027" r:id="rId4"/>
    <p:sldId id="1025" r:id="rId5"/>
    <p:sldId id="1036" r:id="rId6"/>
    <p:sldId id="1037" r:id="rId7"/>
    <p:sldId id="1033" r:id="rId8"/>
    <p:sldId id="1038" r:id="rId9"/>
    <p:sldId id="1024" r:id="rId10"/>
    <p:sldId id="1028" r:id="rId11"/>
    <p:sldId id="1039" r:id="rId12"/>
    <p:sldId id="1026" r:id="rId13"/>
    <p:sldId id="1043" r:id="rId14"/>
    <p:sldId id="946" r:id="rId15"/>
    <p:sldId id="838" r:id="rId16"/>
    <p:sldId id="1020" r:id="rId17"/>
    <p:sldId id="1021" r:id="rId18"/>
    <p:sldId id="1019" r:id="rId19"/>
    <p:sldId id="1015" r:id="rId20"/>
    <p:sldId id="1029" r:id="rId21"/>
    <p:sldId id="1030" r:id="rId22"/>
    <p:sldId id="1031" r:id="rId23"/>
    <p:sldId id="290" r:id="rId24"/>
    <p:sldId id="957" r:id="rId25"/>
  </p:sldIdLst>
  <p:sldSz cx="9144000" cy="6858000" type="screen4x3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9660" autoAdjust="0"/>
  </p:normalViewPr>
  <p:slideViewPr>
    <p:cSldViewPr snapToGrid="0" snapToObjects="1">
      <p:cViewPr varScale="1">
        <p:scale>
          <a:sx n="65" d="100"/>
          <a:sy n="65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6E69F-C9C5-482B-B2D6-3DF3705196EC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E385C-FFDC-405D-8F82-ADC941BE72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9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66275" y="4715153"/>
            <a:ext cx="5330189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words are made up of individual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sounds.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sounds are merged together to form words.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e.g.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 </a:t>
            </a:r>
            <a:r>
              <a:rPr lang="en-US" dirty="0"/>
              <a:t>‘mat’ we have the sounds ‘m’, ‘a’, ‘t’, ship – ‘</a:t>
            </a:r>
            <a:r>
              <a:rPr lang="en-US" dirty="0" err="1"/>
              <a:t>sh</a:t>
            </a:r>
            <a:r>
              <a:rPr lang="en-US" dirty="0"/>
              <a:t>’, ‘</a:t>
            </a:r>
            <a:r>
              <a:rPr lang="en-US" dirty="0" err="1"/>
              <a:t>i</a:t>
            </a:r>
            <a:r>
              <a:rPr lang="en-US" dirty="0"/>
              <a:t>’, ‘p’.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 grapheme is another name for the letters we use to write the sound. The spelling of that sound on the page. </a:t>
            </a:r>
            <a:endParaRPr lang="en-US" i="1"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Phonics is the method of teaching reading through the identification of sounds and graphemes.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Curriculum ensures that all children are taught Phonics systematically. </a:t>
            </a:r>
            <a:r>
              <a:rPr lang="en-US" dirty="0"/>
              <a:t>This gives your children the tools to read</a:t>
            </a:r>
            <a:r>
              <a:rPr lang="en-US" baseline="0" dirty="0"/>
              <a:t> </a:t>
            </a:r>
            <a:r>
              <a:rPr lang="en-US" dirty="0"/>
              <a:t>words. 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774009" y="9428583"/>
            <a:ext cx="2887185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1940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children </a:t>
            </a:r>
            <a:r>
              <a:rPr lang="en-US" dirty="0" err="1"/>
              <a:t>practise</a:t>
            </a:r>
            <a:r>
              <a:rPr lang="en-US" dirty="0"/>
              <a:t> reading these sounds in words using the routine ‘Special Friends’, ‘Fred Talk’, read the word’.</a:t>
            </a:r>
          </a:p>
          <a:p>
            <a:r>
              <a:rPr lang="en-US" dirty="0"/>
              <a:t>They spot the ‘Special Friends’ first, then Fred Talk to read the word.</a:t>
            </a:r>
            <a:r>
              <a:rPr lang="en-US" baseline="0" dirty="0"/>
              <a:t>  </a:t>
            </a:r>
            <a:r>
              <a:rPr lang="en-US" baseline="0" dirty="0" err="1"/>
              <a:t>Eg</a:t>
            </a:r>
            <a:r>
              <a:rPr lang="en-US" baseline="0" dirty="0"/>
              <a:t>- </a:t>
            </a:r>
            <a:r>
              <a:rPr lang="en-US" dirty="0"/>
              <a:t> ‘ay’, s-p-r-ay, spray.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06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Fred Talk follows a consistent routine.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34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Half of the words in the check are real words.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Half are nonsense words.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picture of an alien next to each word to remind the children that it isn’t a real word.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Nonsense words check that children will be able to read sounds they know in unfamiliar words.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who can read nonsense words will, very soon, be able to read any new word – for example – gargantuan, flailing, raucous, anticipation;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new words increases children’s vocabulary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rapidly.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20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FB292E8D-CF26-4C18-AF48-18F643F3764E}" type="slidenum">
              <a:rPr lang="en-US" sz="1200" smtClean="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3913" y="744538"/>
            <a:ext cx="2511425" cy="1884362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029" y="2627826"/>
            <a:ext cx="5773441" cy="655387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our school,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read each Read Write Inc. Storybook three times in class with their partner.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Re-reading the same book helps children to become confident readers.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time they re-read, they build their fluency/speed and comprehension.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love reading and want to read because they can read all of the words in the Storybook.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set a focus for each re-read in school.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read focuses on reading every word accurately.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on reading the story more quickly.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read on comprehension - understanding what they read.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We do not send stories home the children cannot read because we always want them to be set up to succeed in their reading.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We want to make sure they enjoy reading so that they want to read.  The more they read, the faster progress they will make.</a:t>
            </a:r>
            <a:endParaRPr lang="en-US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eaLnBrk="1" hangingPunct="1"/>
            <a:endParaRPr lang="en-GB" sz="1100" dirty="0">
              <a:latin typeface="Arial"/>
              <a:cs typeface="Arial"/>
            </a:endParaRPr>
          </a:p>
          <a:p>
            <a:pPr eaLnBrk="1" hangingPunct="1"/>
            <a:r>
              <a:rPr lang="en-GB" sz="1100" dirty="0">
                <a:latin typeface="Arial"/>
                <a:cs typeface="Arial"/>
              </a:rPr>
              <a:t>  </a:t>
            </a:r>
            <a:endParaRPr lang="en-US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1502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after the third read in class, children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read the same book online.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love this book!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can read it like a storyteller and can’t wait to read it to you, their grandparents or even their teddy bear!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 avoid saying, “This book is too easy for you!” but instead say “I love how well you can read this book!”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meant to be able to read all of the words as the book is at the correct level.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them to share their enjoyment of the story with you and read it in their storyteller voice – again and again.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51D32-3C34-4CC0-B1C8-B7CDA258413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30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will be able to read all of the words in the Storybook.</a:t>
            </a:r>
            <a:r>
              <a:rPr lang="en-US" baseline="0" dirty="0"/>
              <a:t> </a:t>
            </a:r>
            <a:r>
              <a:rPr lang="en-US" dirty="0"/>
              <a:t>If they hesitate, remind them to read the word using ‘Special Friends, Fred Talk, read the word’.</a:t>
            </a:r>
          </a:p>
          <a:p>
            <a:r>
              <a:rPr lang="en-US" dirty="0"/>
              <a:t>For example, this means they spot the ‘</a:t>
            </a:r>
            <a:r>
              <a:rPr lang="en-US" dirty="0" err="1"/>
              <a:t>sh</a:t>
            </a:r>
            <a:r>
              <a:rPr lang="en-US" dirty="0"/>
              <a:t>’, then Fred Talk and blend to read the word e.g. </a:t>
            </a:r>
            <a:r>
              <a:rPr lang="en-US" dirty="0" err="1"/>
              <a:t>sh</a:t>
            </a:r>
            <a:r>
              <a:rPr lang="en-US" dirty="0"/>
              <a:t>, </a:t>
            </a:r>
            <a:r>
              <a:rPr lang="en-US" dirty="0" err="1"/>
              <a:t>sh</a:t>
            </a:r>
            <a:r>
              <a:rPr lang="en-US" dirty="0"/>
              <a:t>-</a:t>
            </a:r>
            <a:r>
              <a:rPr lang="en-US" dirty="0" err="1"/>
              <a:t>i</a:t>
            </a:r>
            <a:r>
              <a:rPr lang="en-US" dirty="0"/>
              <a:t>-p, ship.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41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words are ‘tricky’ because they contain letters that don’t match the sounds the child has been taught.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‘said’ has ‘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making an ‘e’ sound.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teach these common exception words as Red words.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early Storybooks, these words are printed in red text.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 your child not to use Fred Talk to read Red words but instead to stop and think. Tell them the word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Book Bag Books especially for home reading. They have guidance inside just for you as parents.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matched to the books children read in school so provide practice of the same sounds – extra practice at the right level for your child.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include many of the same reading activities that we use in class.</a:t>
            </a:r>
            <a:endParaRPr lang="en-US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2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See ‘Reading at Home Booklet 1 or 2’ from Oxford Owl.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Booklet 1 is sound groups and Ditty/ Red Groups and Booklet 2 for Green – Grey Storybooks.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03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Stories provide a wealth of language we don’t use in everyday talk.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stories, poems and nursery rhymes children know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more easily they will be able to understand what they read, when they can read.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Ruth Miskin Literacy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351975-CA05-4734-9F82-596F4DC7254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65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 to use Fred Talk at home to help your child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blending sounds together.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Fred Talk words at the end of the sentence 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the words short and simple.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 the person next to you, have a practise of the three sentences on the screen. Remember to Fred Talk the last word of the sentence.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also play Fred Games with your child at home.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A61AF0-59CC-4D82-B182-5DFC7F9ACF1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77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all these things you child will learn when you read aloud stories and poems, - without any teaching!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12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our ten top tips for Storytime at home.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sz="1200" dirty="0"/>
              <a:t>Make it a treat – introduce each new book with excitement.</a:t>
            </a:r>
          </a:p>
          <a:p>
            <a:pPr marL="514350" indent="-514350">
              <a:buAutoNum type="arabicPeriod"/>
            </a:pPr>
            <a:r>
              <a:rPr lang="en-US" sz="1200" dirty="0"/>
              <a:t>Make it a special quiet time – cuddle up!</a:t>
            </a:r>
          </a:p>
          <a:p>
            <a:pPr marL="514350" indent="-514350">
              <a:buAutoNum type="arabicPeriod"/>
            </a:pPr>
            <a:r>
              <a:rPr lang="en-US" sz="1200" dirty="0"/>
              <a:t>Show curiosity in what you’re going to read.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/>
              <a:t>Read story once without stopping so they can enjoy the whole story.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If you think your child might not understand something say something like ‘Oh I think what’s happening here is that…”</a:t>
            </a:r>
            <a:endParaRPr lang="en-US" sz="1200" dirty="0"/>
          </a:p>
          <a:p>
            <a:pPr marL="514350" indent="-514350">
              <a:buAutoNum type="arabicPeriod"/>
            </a:pPr>
            <a:r>
              <a:rPr lang="en-US" sz="1200" dirty="0"/>
              <a:t>Chat about the story e.g. I wonder why he did that? Oh no, I hope she’s not going to…</a:t>
            </a:r>
          </a:p>
          <a:p>
            <a:pPr marL="514350" indent="-514350">
              <a:buAutoNum type="arabicPeriod"/>
            </a:pPr>
            <a:r>
              <a:rPr lang="en-US" sz="1200" dirty="0"/>
              <a:t>Avoid asking questions to test what they remember.</a:t>
            </a:r>
          </a:p>
          <a:p>
            <a:pPr marL="514350" indent="-514350">
              <a:buAutoNum type="arabicPeriod"/>
            </a:pPr>
            <a:r>
              <a:rPr lang="en-US" sz="1200" dirty="0"/>
              <a:t>Link to other stories and experiences you have shared e.g. this reminds me of…</a:t>
            </a:r>
          </a:p>
          <a:p>
            <a:pPr marL="514350" indent="-514350">
              <a:buAutoNum type="arabicPeriod"/>
            </a:pPr>
            <a:r>
              <a:rPr lang="en-US" sz="1200" dirty="0"/>
              <a:t>Read </a:t>
            </a:r>
            <a:r>
              <a:rPr lang="en-US" sz="1200" dirty="0" err="1"/>
              <a:t>favourites</a:t>
            </a:r>
            <a:r>
              <a:rPr lang="en-US" sz="1200" dirty="0"/>
              <a:t> over and over again – encourage your child to join with the bits they know. Avoid saying ‘not that story again!’</a:t>
            </a:r>
          </a:p>
          <a:p>
            <a:pPr marL="514350" indent="-514350">
              <a:buAutoNum type="arabicPeriod"/>
            </a:pPr>
            <a:r>
              <a:rPr lang="en-US" sz="1200" dirty="0"/>
              <a:t>Use different voices – be enthusiastic!</a:t>
            </a:r>
          </a:p>
          <a:p>
            <a:pPr marL="514350" indent="-514350">
              <a:buAutoNum type="arabicPeriod"/>
            </a:pPr>
            <a:r>
              <a:rPr lang="en-GB" sz="1200" dirty="0"/>
              <a:t>Love </a:t>
            </a:r>
            <a:r>
              <a:rPr lang="en-US" sz="1200" dirty="0"/>
              <a:t>the book – read with enjoyment.</a:t>
            </a:r>
            <a:endParaRPr lang="en-US" dirty="0"/>
          </a:p>
          <a:p>
            <a:endParaRPr lang="en-US" dirty="0"/>
          </a:p>
          <a:p>
            <a:r>
              <a:rPr lang="en-US" dirty="0"/>
              <a:t>I will give you a handout with these tips when you leave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41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In the words of Dr Seuss…</a:t>
            </a:r>
            <a:r>
              <a:rPr lang="en-US" i="1" dirty="0">
                <a:solidFill>
                  <a:srgbClr val="FF0000"/>
                </a:solidFill>
              </a:rPr>
              <a:t>read quote.</a:t>
            </a:r>
            <a:r>
              <a:rPr lang="en-US" i="1" baseline="0" dirty="0">
                <a:solidFill>
                  <a:srgbClr val="FF0000"/>
                </a:solidFill>
              </a:rPr>
              <a:t>    </a:t>
            </a:r>
            <a:r>
              <a:rPr lang="en-US" i="0" dirty="0">
                <a:solidFill>
                  <a:srgbClr val="FF0000"/>
                </a:solidFill>
              </a:rPr>
              <a:t>Good readers do well in school – and in life.</a:t>
            </a:r>
          </a:p>
          <a:p>
            <a:pPr eaLnBrk="1" hangingPunct="1"/>
            <a:r>
              <a:rPr lang="en-US" i="0" dirty="0">
                <a:solidFill>
                  <a:srgbClr val="FF0000"/>
                </a:solidFill>
              </a:rPr>
              <a:t>By listening to your child read, you are making sure they have the opportunity to </a:t>
            </a:r>
            <a:r>
              <a:rPr lang="en-US" i="0" dirty="0" err="1">
                <a:solidFill>
                  <a:srgbClr val="FF0000"/>
                </a:solidFill>
              </a:rPr>
              <a:t>practise</a:t>
            </a:r>
            <a:r>
              <a:rPr lang="en-US" i="0" dirty="0">
                <a:solidFill>
                  <a:srgbClr val="FF0000"/>
                </a:solidFill>
              </a:rPr>
              <a:t> and become a good reader quickly.</a:t>
            </a:r>
          </a:p>
          <a:p>
            <a:pPr eaLnBrk="1" hangingPunct="1"/>
            <a:endParaRPr lang="en-US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EA0D-15AF-3040-A3B5-D7F153320F9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1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Times New Roman" pitchFamily="18" charset="0"/>
                <a:ea typeface="MS PGothic" pitchFamily="34" charset="-128"/>
                <a:cs typeface="Arial" charset="0"/>
              </a:rPr>
              <a:t>Copyright Ruth Miskin Literacy</a:t>
            </a:r>
          </a:p>
        </p:txBody>
      </p:sp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C86BBF-4374-4E01-85D9-47F0C65351B7}" type="slidenum">
              <a:rPr lang="en-US" smtClean="0">
                <a:latin typeface="Times New Roman" pitchFamily="18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8338" y="808038"/>
            <a:ext cx="3081337" cy="2312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921" y="3199338"/>
            <a:ext cx="5183363" cy="676870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Remember that:</a:t>
            </a:r>
            <a:r>
              <a:rPr lang="en-US" altLang="ja-JP" sz="1100" dirty="0">
                <a:latin typeface="Times New Roman"/>
                <a:cs typeface="Times New Roman"/>
                <a:sym typeface="Times New Roman"/>
              </a:rPr>
              <a:t>- </a:t>
            </a:r>
            <a:r>
              <a:rPr lang="en-GB" altLang="ja-JP" sz="1100" dirty="0">
                <a:latin typeface="Times New Roman" charset="0"/>
              </a:rPr>
              <a:t>Children need to know sounds – not letter names – to read words.</a:t>
            </a:r>
          </a:p>
          <a:p>
            <a:pPr eaLnBrk="1" hangingPunct="1"/>
            <a:r>
              <a:rPr lang="en-US" sz="1100" dirty="0">
                <a:latin typeface="Times New Roman" charset="0"/>
              </a:rPr>
              <a:t>- W</a:t>
            </a:r>
            <a:r>
              <a:rPr lang="en-GB" sz="1100" dirty="0">
                <a:latin typeface="Times New Roman" charset="0"/>
              </a:rPr>
              <a:t>e pronounce the sounds clearly, using pure sounds (‘m’ not’ </a:t>
            </a:r>
            <a:r>
              <a:rPr lang="en-GB" sz="1100" dirty="0" err="1">
                <a:latin typeface="Times New Roman" charset="0"/>
              </a:rPr>
              <a:t>muh</a:t>
            </a:r>
            <a:r>
              <a:rPr lang="en-GB" sz="1100" dirty="0">
                <a:latin typeface="Times New Roman" charset="0"/>
              </a:rPr>
              <a:t>’, ’s’ not ‘</a:t>
            </a:r>
            <a:r>
              <a:rPr lang="en-GB" altLang="ja-JP" sz="1100" dirty="0" err="1">
                <a:latin typeface="Times New Roman" charset="0"/>
              </a:rPr>
              <a:t>suh</a:t>
            </a:r>
            <a:r>
              <a:rPr lang="en-GB" sz="1100" dirty="0">
                <a:latin typeface="Times New Roman" charset="0"/>
              </a:rPr>
              <a:t>’</a:t>
            </a:r>
            <a:r>
              <a:rPr lang="en-GB" altLang="ja-JP" sz="1100" dirty="0">
                <a:latin typeface="Times New Roman" charset="0"/>
              </a:rPr>
              <a:t>, etc.) so that your child will be able to blend the sounds together to make words more easily. (watch video clip)</a:t>
            </a:r>
          </a:p>
          <a:p>
            <a:pPr eaLnBrk="1" hangingPunct="1">
              <a:spcBef>
                <a:spcPct val="0"/>
              </a:spcBef>
              <a:spcAft>
                <a:spcPts val="1600"/>
              </a:spcAft>
            </a:pP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5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2 sounds are shaded. They are long vowel sounds with 2 or more letters. We call these ‘Special Friends’ – two letters together that make one sound.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Demo-MTYT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big picture cards.    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children know these Set 2 sounds, they know one way of reading and writing every sound.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1AF0-59CC-4D82-B182-5DFC7F9ACF1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4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Times New Roman" pitchFamily="18" charset="0"/>
                <a:ea typeface="MS PGothic" pitchFamily="34" charset="-128"/>
                <a:cs typeface="Arial" charset="0"/>
              </a:rPr>
              <a:t>Copyright Ruth Miskin Literacy</a:t>
            </a:r>
          </a:p>
        </p:txBody>
      </p:sp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493771-02BD-46DE-BA36-AA48EE88E1EF}" type="slidenum">
              <a:rPr lang="en-US" smtClean="0">
                <a:latin typeface="Times New Roman" pitchFamily="18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98488" y="808038"/>
            <a:ext cx="3409950" cy="2559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8923" y="3438677"/>
            <a:ext cx="4976389" cy="652936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Once children know how to read Set 2 sounds, they start to learn Set 3 sounds.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These are shaded in the chart.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They are alternative graphemes (spelling of a sound) for the Set 1 and Set 2 sounds the children already know.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For example, they know ‘ay’ and now learn a-e and </a:t>
            </a:r>
            <a:r>
              <a:rPr lang="en-US" altLang="ja-JP" sz="1100" dirty="0" err="1">
                <a:latin typeface="Arial" pitchFamily="34" charset="0"/>
                <a:cs typeface="Arial" pitchFamily="34" charset="0"/>
              </a:rPr>
              <a:t>ai</a:t>
            </a:r>
            <a:r>
              <a:rPr lang="en-US" altLang="ja-JP" sz="1100" dirty="0">
                <a:latin typeface="Arial" pitchFamily="34" charset="0"/>
                <a:cs typeface="Arial" pitchFamily="34" charset="0"/>
              </a:rPr>
              <a:t> as other spellings for the same sound.</a:t>
            </a:r>
          </a:p>
        </p:txBody>
      </p:sp>
    </p:spTree>
    <p:extLst>
      <p:ext uri="{BB962C8B-B14F-4D97-AF65-F5344CB8AC3E}">
        <p14:creationId xmlns:p14="http://schemas.microsoft.com/office/powerpoint/2010/main" val="2822967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give children a hook to learn the sounds by using pictures in the same shape as the letter.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‘s’ looks like a snake.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‘d’ looks like a dinosaur.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‘m’ looks like a mountain.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‘a’ looks like an apple.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teach the children to name the mnemonic pictures before they learn the sound.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 that children learn to read and write the sounds really easily.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1AF0-59CC-4D82-B182-5DFC7F9ACF1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07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picture phrases to help children remember the Set 2 and Set 3 sounds.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ay, may I play? aw, yawn at dawn</a:t>
            </a: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0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Alongside teaching children sounds, we teach them </a:t>
            </a:r>
            <a:r>
              <a:rPr lang="en-US" dirty="0"/>
              <a:t>to blend sounds to read words e.g. s-a-t, sat.</a:t>
            </a:r>
            <a:r>
              <a:rPr lang="en-US" i="0" baseline="0" dirty="0"/>
              <a:t> </a:t>
            </a:r>
            <a:r>
              <a:rPr lang="en-US" dirty="0"/>
              <a:t>We use Fred Talk to help children read.</a:t>
            </a: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97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teach children to read words using Fred Talk to blend together the sounds they know e.g. m-a-t, mat.</a:t>
            </a:r>
            <a:r>
              <a:rPr lang="en-US" baseline="0" dirty="0"/>
              <a:t>  </a:t>
            </a:r>
            <a:r>
              <a:rPr lang="en-US" dirty="0"/>
              <a:t>We say ‘Fred Talk, read the word’.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8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8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xfordowl.co.uk/" TargetMode="External"/><Relationship Id="rId5" Type="http://schemas.openxmlformats.org/officeDocument/2006/relationships/hyperlink" Target="https://www.oxfordowl.co.uk/" TargetMode="Externa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owl.co.uk/Readin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s://www.topmarks.co.uk/english-games/5-7-years/letters-and-sounds" TargetMode="External"/><Relationship Id="rId4" Type="http://schemas.openxmlformats.org/officeDocument/2006/relationships/hyperlink" Target="https://www.phonicsplay.co.uk/resource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kXcabDUg7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545690"/>
            <a:ext cx="8639175" cy="5691622"/>
          </a:xfrm>
        </p:spPr>
        <p:txBody>
          <a:bodyPr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Welcome to phonics at Oakwood Primary Academy.</a:t>
            </a:r>
          </a:p>
          <a:p>
            <a:pPr algn="ctr"/>
            <a:r>
              <a:rPr lang="en-GB" dirty="0"/>
              <a:t>The Read, Write, Inc. way.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8050" y="994594"/>
            <a:ext cx="22479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4703787"/>
            <a:ext cx="2800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3822D-55EA-3441-BEB8-4DDEC2D6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with Fred Talk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FB8B5F-DBCF-E746-BF44-519E8D3C2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219" b="6202"/>
          <a:stretch/>
        </p:blipFill>
        <p:spPr>
          <a:xfrm>
            <a:off x="1720530" y="1451614"/>
            <a:ext cx="1512999" cy="2298001"/>
          </a:xfr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863E26-CADA-C54E-AB51-86C1755BFA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02"/>
          <a:stretch/>
        </p:blipFill>
        <p:spPr>
          <a:xfrm>
            <a:off x="3550456" y="1451613"/>
            <a:ext cx="1512999" cy="2298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DAE5CF-87A0-E24F-AA25-3951A7F2D6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45"/>
          <a:stretch/>
        </p:blipFill>
        <p:spPr>
          <a:xfrm>
            <a:off x="5380382" y="1451612"/>
            <a:ext cx="1512999" cy="2298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C98152B-D11E-B64D-92DB-04549E244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8311" y="3930683"/>
            <a:ext cx="4797287" cy="2298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3650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279C-A1B0-BD46-857A-27F00F24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9"/>
            <a:ext cx="8146704" cy="864096"/>
          </a:xfrm>
        </p:spPr>
        <p:txBody>
          <a:bodyPr/>
          <a:lstStyle/>
          <a:p>
            <a:r>
              <a:rPr lang="en-US" dirty="0"/>
              <a:t>‘Special Friends’, ‘Fred Talk’, read the word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5C3B0-4996-1B47-B748-9022B28B4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470" y="1482272"/>
            <a:ext cx="4996820" cy="2376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82D307-CAF3-CD40-BD45-235D8FDAE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984172"/>
            <a:ext cx="4996820" cy="23768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750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8EB5-9B32-FA4F-9087-5D538ACE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 Talk routine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8D7AE-5475-5348-8458-BA667DBF2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en-GB" dirty="0"/>
              <a:t>Say the word </a:t>
            </a:r>
            <a:r>
              <a:rPr lang="en-US" dirty="0"/>
              <a:t>in sounds as Fred e.g. c-a-t.</a:t>
            </a:r>
          </a:p>
          <a:p>
            <a:pPr marL="514350" lvl="0" indent="-514350">
              <a:buAutoNum type="arabicPeriod"/>
            </a:pPr>
            <a:r>
              <a:rPr lang="en-US" dirty="0"/>
              <a:t>Ask your child to repeat. Can they ‘jump-in’ with the whole word?</a:t>
            </a:r>
          </a:p>
          <a:p>
            <a:pPr marL="514350" lvl="0" indent="-514350">
              <a:buAutoNum type="arabicPeriod"/>
            </a:pPr>
            <a:r>
              <a:rPr lang="en-US" dirty="0"/>
              <a:t>Say the word in sounds followed by the whole word e.g. c-a-t, cat</a:t>
            </a:r>
          </a:p>
          <a:p>
            <a:pPr marL="514350" lvl="0" indent="-514350">
              <a:buAutoNum type="arabicPeriod"/>
            </a:pPr>
            <a:r>
              <a:rPr lang="en-US" dirty="0"/>
              <a:t>Ask your child to repeat</a:t>
            </a:r>
            <a:endParaRPr lang="en-GB" dirty="0"/>
          </a:p>
          <a:p>
            <a:endParaRPr lang="en-US" dirty="0"/>
          </a:p>
        </p:txBody>
      </p:sp>
      <p:pic>
        <p:nvPicPr>
          <p:cNvPr id="4" name="Content Placeholder 1" descr="41Ho83H3mFL.jpg">
            <a:extLst>
              <a:ext uri="{FF2B5EF4-FFF2-40B4-BE49-F238E27FC236}">
                <a16:creationId xmlns:a16="http://schemas.microsoft.com/office/drawing/2014/main" id="{6CAA398F-6BF3-F04C-91E3-77FD52EE75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82" b="-8882"/>
          <a:stretch>
            <a:fillRect/>
          </a:stretch>
        </p:blipFill>
        <p:spPr bwMode="auto">
          <a:xfrm>
            <a:off x="5465338" y="4297679"/>
            <a:ext cx="3297979" cy="180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419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0C9C-3D1A-1B43-89FB-E992F887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Nonsense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3701B-E3AE-3643-B41D-8D2F98D6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80" y="1731717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3FF7B-A559-5041-BADD-DDD84C8E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32" y="3493582"/>
            <a:ext cx="3878317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363FE7-69DB-F341-B5ED-51227FAD8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31717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BAF87B-3D93-8545-A864-2482BDC970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77"/>
          <a:stretch/>
        </p:blipFill>
        <p:spPr>
          <a:xfrm>
            <a:off x="4572000" y="3493582"/>
            <a:ext cx="3881645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755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‘Three with me, four at home’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639175" cy="5661248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Accuracy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Fluency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Comprehension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Read and enjoy at home</a:t>
            </a:r>
          </a:p>
          <a:p>
            <a:pPr eaLnBrk="1" hangingPunct="1">
              <a:buFont typeface="Wingdings" pitchFamily="2" charset="2"/>
              <a:buNone/>
            </a:pPr>
            <a:endParaRPr lang="en-GB" sz="2400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GB" sz="24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33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third read…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2241" y="260649"/>
            <a:ext cx="9715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116" y="2038350"/>
            <a:ext cx="4419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3116" y="1454101"/>
            <a:ext cx="3433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https://www.oxfordowl.co.uk</a:t>
            </a:r>
            <a:endParaRPr lang="en-GB" dirty="0"/>
          </a:p>
          <a:p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5751871" y="1454101"/>
            <a:ext cx="3021920" cy="44600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We will set up a homework link on </a:t>
            </a:r>
          </a:p>
          <a:p>
            <a:pPr algn="ctr"/>
            <a:r>
              <a:rPr lang="en-GB" dirty="0">
                <a:solidFill>
                  <a:sysClr val="windowText" lastClr="000000"/>
                </a:solidFill>
                <a:hlinkClick r:id="rId6"/>
              </a:rPr>
              <a:t>www.oxfordowl.co.uk</a:t>
            </a:r>
            <a:endParaRPr lang="en-GB" dirty="0">
              <a:solidFill>
                <a:sysClr val="windowText" lastClr="000000"/>
              </a:solidFill>
            </a:endParaRPr>
          </a:p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so your child can then read the same book at home and enjoy the accompanying quiz.</a:t>
            </a:r>
          </a:p>
          <a:p>
            <a:pPr algn="ctr"/>
            <a:endParaRPr lang="en-GB" dirty="0">
              <a:solidFill>
                <a:sysClr val="windowText" lastClr="000000"/>
              </a:solidFill>
            </a:endParaRPr>
          </a:p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Every child will have their own username.</a:t>
            </a:r>
          </a:p>
        </p:txBody>
      </p:sp>
    </p:spTree>
    <p:extLst>
      <p:ext uri="{BB962C8B-B14F-4D97-AF65-F5344CB8AC3E}">
        <p14:creationId xmlns:p14="http://schemas.microsoft.com/office/powerpoint/2010/main" val="3907734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EB5E3-8A36-464F-AD2A-E3B6DAFFE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9"/>
            <a:ext cx="8268022" cy="864096"/>
          </a:xfrm>
        </p:spPr>
        <p:txBody>
          <a:bodyPr/>
          <a:lstStyle/>
          <a:p>
            <a:r>
              <a:rPr lang="en-US" dirty="0"/>
              <a:t>‘Special Friends’, ‘Fred Talk’, read the word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F55EA-20BA-9940-80CE-F946D54B8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155" y="1490269"/>
            <a:ext cx="4099689" cy="1938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1E4011-75BC-3A4A-8675-9C1366675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155" y="3713613"/>
            <a:ext cx="4056943" cy="28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49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1358-7079-704B-9B32-5E78F288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Words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04FA85-7D2B-994C-8EA8-4ABF818A1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7081" y="3357051"/>
            <a:ext cx="4599316" cy="29416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BCBC3-CDC1-EC4B-A12C-A092D1C258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91" r="3172" b="1901"/>
          <a:stretch/>
        </p:blipFill>
        <p:spPr>
          <a:xfrm>
            <a:off x="1157467" y="1546333"/>
            <a:ext cx="3040011" cy="1544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FACAA7-1E4E-D742-A365-12B2395364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02" r="6712" b="7279"/>
          <a:stretch/>
        </p:blipFill>
        <p:spPr>
          <a:xfrm>
            <a:off x="4946524" y="1546333"/>
            <a:ext cx="3040009" cy="15441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4074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DC9DD-25FF-DD45-8952-0A114CE9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9"/>
            <a:ext cx="7478713" cy="864096"/>
          </a:xfrm>
        </p:spPr>
        <p:txBody>
          <a:bodyPr/>
          <a:lstStyle/>
          <a:p>
            <a:r>
              <a:rPr lang="en-US" dirty="0"/>
              <a:t>Book Bag Books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F4763-21A6-D448-B6D3-D029870A9125}"/>
              </a:ext>
            </a:extLst>
          </p:cNvPr>
          <p:cNvSpPr/>
          <p:nvPr/>
        </p:nvSpPr>
        <p:spPr>
          <a:xfrm>
            <a:off x="323528" y="1399847"/>
            <a:ext cx="8820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C6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reading practice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C6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Uniquely matched to the </a:t>
            </a:r>
            <a:r>
              <a:rPr lang="en-GB" sz="2800" i="1" dirty="0">
                <a:solidFill>
                  <a:srgbClr val="6C6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Write Inc.</a:t>
            </a:r>
            <a:r>
              <a:rPr lang="en-GB" sz="2800" dirty="0">
                <a:solidFill>
                  <a:srgbClr val="6C6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Phonics Storybooks.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C6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 children's learning of phonics at the appropriate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C68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to make even faster progress in reading.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2BFF3-0BCF-1847-BD75-9F1FE70B9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86" y="4455845"/>
            <a:ext cx="1310959" cy="1719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1A557-3E53-5949-A342-3A8CD03AC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871" y="4455845"/>
            <a:ext cx="1321691" cy="1719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7C8B2C-D41A-634D-B9CB-51948B268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038" y="4455845"/>
            <a:ext cx="1322182" cy="1719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1D619E-8431-A140-8185-938A5EE52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7696" y="4455845"/>
            <a:ext cx="1323816" cy="1719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CE1FFC-F320-EE4A-92CF-77965609D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6988" y="4455844"/>
            <a:ext cx="1320060" cy="17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C367-EB08-294F-AA8D-92446144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00033-6BC5-DC4D-B49C-817C0D0E7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Listen to your child read the same Storybook again and again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Encourage them to use ’Special Friends’, ‘Fred Talk’, ‘read the word’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Discuss the story and encourage their storyteller voice.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Write a positive comment in your child’s reading journal.</a:t>
            </a:r>
          </a:p>
        </p:txBody>
      </p:sp>
    </p:spTree>
    <p:extLst>
      <p:ext uri="{BB962C8B-B14F-4D97-AF65-F5344CB8AC3E}">
        <p14:creationId xmlns:p14="http://schemas.microsoft.com/office/powerpoint/2010/main" val="105467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 dirty="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What is phonics?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23528" y="1196751"/>
            <a:ext cx="8639174" cy="50405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endParaRPr lang="en-US"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Sounds  &amp;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Graphemes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endParaRPr lang="en-US" sz="320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FB8B5F-DBCF-E746-BF44-519E8D3C2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19" b="6202"/>
          <a:stretch/>
        </p:blipFill>
        <p:spPr bwMode="auto">
          <a:xfrm rot="21295438">
            <a:off x="964030" y="3177176"/>
            <a:ext cx="1512999" cy="229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863E26-CADA-C54E-AB51-86C1755BFA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02"/>
          <a:stretch/>
        </p:blipFill>
        <p:spPr>
          <a:xfrm>
            <a:off x="2575723" y="3239604"/>
            <a:ext cx="1512999" cy="2298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DAE5CF-87A0-E24F-AA25-3951A7F2D6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45"/>
          <a:stretch/>
        </p:blipFill>
        <p:spPr>
          <a:xfrm rot="228863">
            <a:off x="4088722" y="3114748"/>
            <a:ext cx="1512999" cy="2298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00241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readings</a:t>
            </a:r>
            <a:br>
              <a:rPr lang="en-US" dirty="0"/>
            </a:br>
            <a:r>
              <a:rPr lang="en-US" dirty="0"/>
              <a:t>Again! Again!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08" y="1202584"/>
            <a:ext cx="8091293" cy="1698848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Children are wired to thrive on </a:t>
            </a:r>
            <a:r>
              <a:rPr lang="en-US" b="1" dirty="0"/>
              <a:t>repetition</a:t>
            </a:r>
          </a:p>
          <a:p>
            <a:endParaRPr lang="en-US" dirty="0"/>
          </a:p>
          <a:p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7591" y="3719157"/>
            <a:ext cx="8552416" cy="2307383"/>
            <a:chOff x="1393441" y="3629109"/>
            <a:chExt cx="5833889" cy="1573943"/>
          </a:xfrm>
        </p:grpSpPr>
        <p:pic>
          <p:nvPicPr>
            <p:cNvPr id="12" name="Picture 11" descr="Screen Shot 2016-05-11 at 07.22.0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294" y="3970798"/>
              <a:ext cx="953908" cy="1232131"/>
            </a:xfrm>
            <a:prstGeom prst="rect">
              <a:avLst/>
            </a:prstGeom>
          </p:spPr>
        </p:pic>
        <p:pic>
          <p:nvPicPr>
            <p:cNvPr id="13" name="Picture 12" descr="Screen Shot 2016-05-11 at 07.23.3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954" y="3909855"/>
              <a:ext cx="1158845" cy="1293074"/>
            </a:xfrm>
            <a:prstGeom prst="rect">
              <a:avLst/>
            </a:prstGeom>
          </p:spPr>
        </p:pic>
        <p:pic>
          <p:nvPicPr>
            <p:cNvPr id="14" name="Picture 13" descr="Screen Shot 2016-05-11 at 07.23.5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529" y="3629109"/>
              <a:ext cx="1546801" cy="1564856"/>
            </a:xfrm>
            <a:prstGeom prst="rect">
              <a:avLst/>
            </a:prstGeom>
          </p:spPr>
        </p:pic>
        <p:pic>
          <p:nvPicPr>
            <p:cNvPr id="15" name="Picture 14" descr="Screen Shot 2016-09-29 at 14.52.0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869" y="4019386"/>
              <a:ext cx="931660" cy="1183666"/>
            </a:xfrm>
            <a:prstGeom prst="rect">
              <a:avLst/>
            </a:prstGeom>
          </p:spPr>
        </p:pic>
        <p:pic>
          <p:nvPicPr>
            <p:cNvPr id="16" name="Picture 15" descr="Screen Shot 2016-09-29 at 14.51.5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441" y="4122976"/>
              <a:ext cx="1282853" cy="1079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206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7ADA-27B8-CA4C-AC1E-2044221C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things your child learns when you read aloud stories and poems every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E2A18-44D0-CA4E-8E20-56BAD98D8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6612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Sustain attention.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Appreciate rhythm and rhyme.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Build pictures in their minds from the words on the page.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Understand </a:t>
            </a:r>
            <a:r>
              <a:rPr lang="en-US" sz="2400" dirty="0" err="1"/>
              <a:t>humour</a:t>
            </a:r>
            <a:r>
              <a:rPr lang="en-US" sz="2400" dirty="0"/>
              <a:t> and irony. 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Use new words and phrases in different contexts  - and later in writing.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Learn new vocabulary and knowledge of the world.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Think about characters’ feelings and use appropriate voices.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Follow a plot with all its twists and turns.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Understand suspense and predict what’s about to happen next.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Link sentences and ideas from one passage to the next.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309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Tips - Storytime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2800" dirty="0"/>
              <a:t>Make it a treat</a:t>
            </a:r>
          </a:p>
          <a:p>
            <a:pPr marL="514350" indent="-514350">
              <a:buAutoNum type="arabicPeriod"/>
            </a:pPr>
            <a:r>
              <a:rPr lang="en-US" sz="2800" dirty="0"/>
              <a:t>Make it a special quiet time</a:t>
            </a:r>
          </a:p>
          <a:p>
            <a:pPr marL="514350" indent="-514350">
              <a:buAutoNum type="arabicPeriod"/>
            </a:pPr>
            <a:r>
              <a:rPr lang="en-US" sz="2800" dirty="0"/>
              <a:t>Show curiosity </a:t>
            </a:r>
          </a:p>
          <a:p>
            <a:pPr marL="514350" indent="-514350">
              <a:buAutoNum type="arabicPeriod"/>
            </a:pPr>
            <a:r>
              <a:rPr lang="en-US" sz="2800" dirty="0"/>
              <a:t>Read story once without stopping</a:t>
            </a:r>
          </a:p>
          <a:p>
            <a:pPr marL="514350" indent="-514350">
              <a:buAutoNum type="arabicPeriod"/>
            </a:pPr>
            <a:r>
              <a:rPr lang="en-US" sz="2800" dirty="0"/>
              <a:t>Chat about the story</a:t>
            </a:r>
          </a:p>
          <a:p>
            <a:pPr marL="514350" indent="-514350">
              <a:buAutoNum type="arabicPeriod"/>
            </a:pPr>
            <a:r>
              <a:rPr lang="en-US" sz="2800" dirty="0"/>
              <a:t>Avoid testing with questions</a:t>
            </a:r>
          </a:p>
          <a:p>
            <a:pPr marL="514350" indent="-514350">
              <a:buAutoNum type="arabicPeriod"/>
            </a:pPr>
            <a:r>
              <a:rPr lang="en-US" sz="2800" dirty="0"/>
              <a:t>Link to other stories and experiences</a:t>
            </a:r>
          </a:p>
          <a:p>
            <a:pPr marL="514350" indent="-514350">
              <a:buAutoNum type="arabicPeriod"/>
            </a:pPr>
            <a:r>
              <a:rPr lang="en-US" sz="2800" dirty="0"/>
              <a:t>Read </a:t>
            </a:r>
            <a:r>
              <a:rPr lang="en-US" sz="2800" dirty="0" err="1"/>
              <a:t>favourites</a:t>
            </a:r>
            <a:r>
              <a:rPr lang="en-US" sz="2800" dirty="0"/>
              <a:t> over and over again</a:t>
            </a:r>
          </a:p>
          <a:p>
            <a:pPr marL="514350" indent="-514350">
              <a:buAutoNum type="arabicPeriod"/>
            </a:pPr>
            <a:r>
              <a:rPr lang="en-US" sz="2800" dirty="0"/>
              <a:t>Use different voices</a:t>
            </a:r>
          </a:p>
          <a:p>
            <a:pPr marL="514350" indent="-514350">
              <a:buAutoNum type="arabicPeriod"/>
            </a:pPr>
            <a:r>
              <a:rPr lang="en-GB" sz="2800" dirty="0"/>
              <a:t>Love </a:t>
            </a:r>
            <a:r>
              <a:rPr lang="en-US" sz="2800" dirty="0"/>
              <a:t>the book</a:t>
            </a:r>
          </a:p>
        </p:txBody>
      </p:sp>
    </p:spTree>
    <p:extLst>
      <p:ext uri="{BB962C8B-B14F-4D97-AF65-F5344CB8AC3E}">
        <p14:creationId xmlns:p14="http://schemas.microsoft.com/office/powerpoint/2010/main" val="110300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e-books for home reading:</a:t>
            </a:r>
          </a:p>
          <a:p>
            <a:r>
              <a:rPr lang="en-US" dirty="0">
                <a:hlinkClick r:id="rId3"/>
              </a:rPr>
              <a:t>http://www.oxfordowl.co.uk/Reading/</a:t>
            </a:r>
            <a:endParaRPr lang="en-US" dirty="0"/>
          </a:p>
          <a:p>
            <a:endParaRPr lang="en-US" dirty="0"/>
          </a:p>
          <a:p>
            <a:r>
              <a:rPr lang="en-US" dirty="0"/>
              <a:t>Phonic games</a:t>
            </a:r>
          </a:p>
          <a:p>
            <a:r>
              <a:rPr lang="en-US" dirty="0">
                <a:hlinkClick r:id="rId4"/>
              </a:rPr>
              <a:t>https://www.phonicsplay.co.uk/resources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https://www.topmarks.co.uk/english-games/5-7-years/letters-and-sounds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8664" y="2816326"/>
            <a:ext cx="2505335" cy="51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51B80-C98F-864F-9740-E3F0E812B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59" y="1628800"/>
            <a:ext cx="8263881" cy="2447596"/>
          </a:xfrm>
        </p:spPr>
        <p:txBody>
          <a:bodyPr/>
          <a:lstStyle/>
          <a:p>
            <a:r>
              <a:rPr lang="en-US" sz="3600" dirty="0"/>
              <a:t>The more that you </a:t>
            </a:r>
            <a:r>
              <a:rPr lang="en-US" sz="3600" b="1" dirty="0">
                <a:solidFill>
                  <a:schemeClr val="accent3"/>
                </a:solidFill>
              </a:rPr>
              <a:t>read</a:t>
            </a:r>
            <a:r>
              <a:rPr lang="en-US" sz="3600" dirty="0"/>
              <a:t>, the more things you will </a:t>
            </a:r>
            <a:r>
              <a:rPr lang="en-US" sz="3600" b="1" dirty="0">
                <a:solidFill>
                  <a:schemeClr val="accent3"/>
                </a:solidFill>
              </a:rPr>
              <a:t>know</a:t>
            </a:r>
            <a:r>
              <a:rPr lang="en-US" sz="3600" dirty="0"/>
              <a:t>. The more that you </a:t>
            </a:r>
            <a:r>
              <a:rPr lang="en-US" sz="3600" b="1" dirty="0">
                <a:solidFill>
                  <a:schemeClr val="accent3"/>
                </a:solidFill>
              </a:rPr>
              <a:t>learn</a:t>
            </a:r>
            <a:r>
              <a:rPr lang="en-US" sz="3600" dirty="0"/>
              <a:t>, the more </a:t>
            </a:r>
            <a:r>
              <a:rPr lang="en-US" sz="3600" b="1" dirty="0">
                <a:solidFill>
                  <a:schemeClr val="accent3"/>
                </a:solidFill>
              </a:rPr>
              <a:t>places you’ll go</a:t>
            </a:r>
            <a:r>
              <a:rPr lang="en-US" sz="3600" dirty="0"/>
              <a:t>! </a:t>
            </a:r>
            <a:endParaRPr lang="en-US" sz="3600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3C3D3C-A11A-E14A-91E3-23F810041EF8}"/>
              </a:ext>
            </a:extLst>
          </p:cNvPr>
          <p:cNvSpPr txBox="1">
            <a:spLocks/>
          </p:cNvSpPr>
          <p:nvPr/>
        </p:nvSpPr>
        <p:spPr>
          <a:xfrm>
            <a:off x="6673611" y="3644348"/>
            <a:ext cx="8640951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7878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87878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87878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87878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87878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87878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87878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87878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87878"/>
                </a:solidFill>
                <a:latin typeface="Arial" pitchFamily="34" charset="0"/>
              </a:defRPr>
            </a:lvl9pPr>
          </a:lstStyle>
          <a:p>
            <a:pPr defTabSz="914400"/>
            <a:r>
              <a:rPr lang="en-US" sz="3400" dirty="0"/>
              <a:t>Dr. Seuss</a:t>
            </a:r>
          </a:p>
        </p:txBody>
      </p:sp>
    </p:spTree>
    <p:extLst>
      <p:ext uri="{BB962C8B-B14F-4D97-AF65-F5344CB8AC3E}">
        <p14:creationId xmlns:p14="http://schemas.microsoft.com/office/powerpoint/2010/main" val="407128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720"/>
            <a:ext cx="8635412" cy="864096"/>
          </a:xfrm>
        </p:spPr>
        <p:txBody>
          <a:bodyPr/>
          <a:lstStyle/>
          <a:p>
            <a:r>
              <a:rPr lang="en-US" dirty="0"/>
              <a:t>Fred games and Fred talk throughout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50" y="1195182"/>
            <a:ext cx="4906714" cy="5040560"/>
          </a:xfrm>
        </p:spPr>
        <p:txBody>
          <a:bodyPr/>
          <a:lstStyle/>
          <a:p>
            <a:r>
              <a:rPr lang="en-US" dirty="0"/>
              <a:t>Shall we have some</a:t>
            </a:r>
          </a:p>
          <a:p>
            <a:endParaRPr lang="en-US" dirty="0"/>
          </a:p>
          <a:p>
            <a:r>
              <a:rPr lang="en-US" dirty="0"/>
              <a:t>What would you like to</a:t>
            </a:r>
          </a:p>
          <a:p>
            <a:endParaRPr lang="en-US" dirty="0"/>
          </a:p>
          <a:p>
            <a:r>
              <a:rPr lang="en-US" dirty="0"/>
              <a:t>Let’s put on your</a:t>
            </a:r>
          </a:p>
          <a:p>
            <a:endParaRPr lang="en-US" dirty="0"/>
          </a:p>
        </p:txBody>
      </p:sp>
      <p:pic>
        <p:nvPicPr>
          <p:cNvPr id="8" name="Content Placeholder 1" descr="41Ho83H3mF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82" b="-8882"/>
          <a:stretch>
            <a:fillRect/>
          </a:stretch>
        </p:blipFill>
        <p:spPr bwMode="auto">
          <a:xfrm>
            <a:off x="5465338" y="4297679"/>
            <a:ext cx="3297979" cy="180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A0C5BF-DCC2-8F4E-8C72-591573B90E63}"/>
              </a:ext>
            </a:extLst>
          </p:cNvPr>
          <p:cNvSpPr txBox="1"/>
          <p:nvPr/>
        </p:nvSpPr>
        <p:spPr>
          <a:xfrm>
            <a:off x="4040676" y="1183856"/>
            <a:ext cx="301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AFE52-461D-5843-961D-09A102A23140}"/>
              </a:ext>
            </a:extLst>
          </p:cNvPr>
          <p:cNvSpPr txBox="1"/>
          <p:nvPr/>
        </p:nvSpPr>
        <p:spPr>
          <a:xfrm>
            <a:off x="4132602" y="1183856"/>
            <a:ext cx="64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-u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2CC35-F4AE-8B41-854A-0B26618A8883}"/>
              </a:ext>
            </a:extLst>
          </p:cNvPr>
          <p:cNvSpPr txBox="1"/>
          <p:nvPr/>
        </p:nvSpPr>
        <p:spPr>
          <a:xfrm>
            <a:off x="4485484" y="1195182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-n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294A3-E033-AB44-8B6E-0BD6587B9F88}"/>
              </a:ext>
            </a:extLst>
          </p:cNvPr>
          <p:cNvSpPr txBox="1"/>
          <p:nvPr/>
        </p:nvSpPr>
        <p:spPr>
          <a:xfrm>
            <a:off x="4858036" y="1189401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-</a:t>
            </a:r>
            <a:r>
              <a:rPr lang="en-US" sz="3200" b="1" dirty="0" err="1">
                <a:solidFill>
                  <a:schemeClr val="accent3"/>
                </a:solidFill>
              </a:rPr>
              <a:t>ch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8B5F5-4F95-574B-B5D6-ED6E868E81CB}"/>
              </a:ext>
            </a:extLst>
          </p:cNvPr>
          <p:cNvSpPr txBox="1"/>
          <p:nvPr/>
        </p:nvSpPr>
        <p:spPr>
          <a:xfrm>
            <a:off x="5460580" y="1183856"/>
            <a:ext cx="52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BD715-C4E6-E846-8DBF-53B2E0963C47}"/>
              </a:ext>
            </a:extLst>
          </p:cNvPr>
          <p:cNvSpPr txBox="1"/>
          <p:nvPr/>
        </p:nvSpPr>
        <p:spPr>
          <a:xfrm>
            <a:off x="4472098" y="2190353"/>
            <a:ext cx="64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396EAF-FDD3-8A44-A57C-9D3A755FEC70}"/>
              </a:ext>
            </a:extLst>
          </p:cNvPr>
          <p:cNvSpPr txBox="1"/>
          <p:nvPr/>
        </p:nvSpPr>
        <p:spPr>
          <a:xfrm>
            <a:off x="4731170" y="2184572"/>
            <a:ext cx="64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-l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0374D5-9D21-554A-A431-9CC18023FFE3}"/>
              </a:ext>
            </a:extLst>
          </p:cNvPr>
          <p:cNvSpPr txBox="1"/>
          <p:nvPr/>
        </p:nvSpPr>
        <p:spPr>
          <a:xfrm>
            <a:off x="4955796" y="2184570"/>
            <a:ext cx="826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-ay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9A23F0-D42E-A146-9618-D640251F97E1}"/>
              </a:ext>
            </a:extLst>
          </p:cNvPr>
          <p:cNvSpPr txBox="1"/>
          <p:nvPr/>
        </p:nvSpPr>
        <p:spPr>
          <a:xfrm>
            <a:off x="5565072" y="2201104"/>
            <a:ext cx="52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1F74C5-EE11-374D-A6DE-61504D2A5900}"/>
              </a:ext>
            </a:extLst>
          </p:cNvPr>
          <p:cNvSpPr txBox="1"/>
          <p:nvPr/>
        </p:nvSpPr>
        <p:spPr>
          <a:xfrm>
            <a:off x="3381644" y="3298009"/>
            <a:ext cx="826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BCE4FD-350E-E24D-865B-EBE951DFD722}"/>
              </a:ext>
            </a:extLst>
          </p:cNvPr>
          <p:cNvSpPr txBox="1"/>
          <p:nvPr/>
        </p:nvSpPr>
        <p:spPr>
          <a:xfrm>
            <a:off x="3617324" y="3298007"/>
            <a:ext cx="826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-</a:t>
            </a:r>
            <a:r>
              <a:rPr lang="en-US" sz="3200" b="1" dirty="0" err="1">
                <a:solidFill>
                  <a:schemeClr val="accent3"/>
                </a:solidFill>
              </a:rPr>
              <a:t>oa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FC93D6-6FED-3B42-B631-538662BE2EA8}"/>
              </a:ext>
            </a:extLst>
          </p:cNvPr>
          <p:cNvSpPr txBox="1"/>
          <p:nvPr/>
        </p:nvSpPr>
        <p:spPr>
          <a:xfrm>
            <a:off x="4201442" y="3298007"/>
            <a:ext cx="826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-t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E30D58-F010-DF4B-992C-0E70A49ECB2A}"/>
              </a:ext>
            </a:extLst>
          </p:cNvPr>
          <p:cNvSpPr txBox="1"/>
          <p:nvPr/>
        </p:nvSpPr>
        <p:spPr>
          <a:xfrm>
            <a:off x="4469109" y="3298007"/>
            <a:ext cx="52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533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Title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328347" cy="86409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Speed Sounds Set 1 </a:t>
            </a:r>
            <a:r>
              <a:rPr lang="en-GB" sz="1200" dirty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https://www.youtube.com/watch?v=TkXcabDUg7Q</a:t>
            </a:r>
            <a:r>
              <a:rPr lang="en-GB" sz="1200" dirty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71681" name="Rectangle 3"/>
          <p:cNvSpPr>
            <a:spLocks noGrp="1" noChangeArrowheads="1"/>
          </p:cNvSpPr>
          <p:nvPr>
            <p:ph idx="1"/>
          </p:nvPr>
        </p:nvSpPr>
        <p:spPr>
          <a:xfrm>
            <a:off x="422275" y="16002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>
                <a:latin typeface="Arial Unicode MS"/>
                <a:ea typeface="Arial Unicode MS"/>
                <a:cs typeface="Arial Unicode MS"/>
              </a:rPr>
              <a:t>   </a:t>
            </a:r>
            <a:endParaRPr lang="en-US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496888" y="1751013"/>
            <a:ext cx="381000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 descr="Simple_Speed_Sounds_Chart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" t="6871" r="2798" b="44253"/>
          <a:stretch/>
        </p:blipFill>
        <p:spPr>
          <a:xfrm>
            <a:off x="755576" y="1052736"/>
            <a:ext cx="7693517" cy="54610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59632" y="1484784"/>
            <a:ext cx="6624736" cy="86409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59632" y="3140968"/>
            <a:ext cx="6624736" cy="86409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59632" y="4725144"/>
            <a:ext cx="2880320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9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Sounds Set 2</a:t>
            </a:r>
          </a:p>
        </p:txBody>
      </p:sp>
      <p:pic>
        <p:nvPicPr>
          <p:cNvPr id="5" name="Picture 4" descr="Simple_Speed_Sounds_Chart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" t="6871" r="2798" b="44253"/>
          <a:stretch/>
        </p:blipFill>
        <p:spPr>
          <a:xfrm>
            <a:off x="755576" y="1052736"/>
            <a:ext cx="7693517" cy="546103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39952" y="4725144"/>
            <a:ext cx="2304256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259632" y="5949280"/>
            <a:ext cx="4536504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9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Speed_Sounds_Chart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5" t="7912" r="8731" b="12963"/>
          <a:stretch/>
        </p:blipFill>
        <p:spPr>
          <a:xfrm>
            <a:off x="2555630" y="1256818"/>
            <a:ext cx="4320626" cy="5548345"/>
          </a:xfrm>
          <a:prstGeom prst="rect">
            <a:avLst/>
          </a:prstGeom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chemeClr val="accent5"/>
                </a:solidFill>
              </a:rPr>
              <a:t>Speed Sounds Set 3</a:t>
            </a:r>
          </a:p>
        </p:txBody>
      </p:sp>
      <p:sp>
        <p:nvSpPr>
          <p:cNvPr id="9" name="Rounded Rectangle 8"/>
          <p:cNvSpPr/>
          <p:nvPr/>
        </p:nvSpPr>
        <p:spPr>
          <a:xfrm flipV="1">
            <a:off x="5648062" y="5487405"/>
            <a:ext cx="1152128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832140" y="4365104"/>
            <a:ext cx="936104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52080" y="5755441"/>
            <a:ext cx="432048" cy="216024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775854" y="6199779"/>
            <a:ext cx="432048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432038" y="4869160"/>
            <a:ext cx="432048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203844" y="5703177"/>
            <a:ext cx="1512168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16048" y="5982084"/>
            <a:ext cx="432048" cy="216024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959928" y="4329100"/>
            <a:ext cx="504056" cy="576064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327051" y="4585416"/>
            <a:ext cx="504056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665745" y="6183339"/>
            <a:ext cx="432048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652120" y="1687665"/>
            <a:ext cx="360040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8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pictures</a:t>
            </a:r>
            <a:endParaRPr lang="en-US" dirty="0"/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29" r="-40929"/>
          <a:stretch>
            <a:fillRect/>
          </a:stretch>
        </p:blipFill>
        <p:spPr bwMode="auto">
          <a:xfrm>
            <a:off x="627051" y="1628800"/>
            <a:ext cx="8028384" cy="440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003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494B-1487-5449-8C15-049D3B54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Phrases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0FA77-7827-2F4D-B53F-6699012E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164" y="168991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D0D21F-A000-0C45-A327-4C6AC6B07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68991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C50EC1-C679-5D49-A563-0BB2F1B10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09" y="1689916"/>
            <a:ext cx="1914064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BF6E4B-1433-0A41-BCCA-3E2E67AA41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28" r="3881"/>
          <a:stretch/>
        </p:blipFill>
        <p:spPr>
          <a:xfrm>
            <a:off x="4877573" y="1689916"/>
            <a:ext cx="1879299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37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Sounds + blending = reading </a:t>
            </a:r>
          </a:p>
        </p:txBody>
      </p:sp>
      <p:pic>
        <p:nvPicPr>
          <p:cNvPr id="16" name="Picture 15" descr="Screen Shot 2016-04-13 at 10.33.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767" y="2721512"/>
            <a:ext cx="2963858" cy="1394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D0F987-1124-9641-A917-5AF839C65251}"/>
              </a:ext>
            </a:extLst>
          </p:cNvPr>
          <p:cNvSpPr txBox="1"/>
          <p:nvPr/>
        </p:nvSpPr>
        <p:spPr>
          <a:xfrm>
            <a:off x="4142396" y="2911126"/>
            <a:ext cx="1065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87878"/>
                </a:solidFill>
                <a:ea typeface="+mj-ea"/>
                <a:cs typeface="+mj-cs"/>
              </a:rPr>
              <a:t>+</a:t>
            </a:r>
          </a:p>
        </p:txBody>
      </p:sp>
      <p:pic>
        <p:nvPicPr>
          <p:cNvPr id="9" name="Picture 8" descr="as.png">
            <a:extLst>
              <a:ext uri="{FF2B5EF4-FFF2-40B4-BE49-F238E27FC236}">
                <a16:creationId xmlns:a16="http://schemas.microsoft.com/office/drawing/2014/main" id="{51EA20A7-5BA2-E440-9860-D798EE7E5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18531"/>
            <a:ext cx="3393707" cy="15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5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1355</TotalTime>
  <Words>2163</Words>
  <Application>Microsoft Office PowerPoint</Application>
  <PresentationFormat>On-screen Show (4:3)</PresentationFormat>
  <Paragraphs>221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ＭＳ Ｐゴシック</vt:lpstr>
      <vt:lpstr>Arial</vt:lpstr>
      <vt:lpstr>Arial Unicode MS</vt:lpstr>
      <vt:lpstr>Calibri</vt:lpstr>
      <vt:lpstr>Garamond</vt:lpstr>
      <vt:lpstr>Times New Roman</vt:lpstr>
      <vt:lpstr>Wingdings</vt:lpstr>
      <vt:lpstr>NEW Phonics Template</vt:lpstr>
      <vt:lpstr>PowerPoint Presentation</vt:lpstr>
      <vt:lpstr>What is phonics?</vt:lpstr>
      <vt:lpstr>Fred games and Fred talk throughout the day</vt:lpstr>
      <vt:lpstr>Speed Sounds Set 1 https://www.youtube.com/watch?v=TkXcabDUg7Q </vt:lpstr>
      <vt:lpstr>Speed Sounds Set 2</vt:lpstr>
      <vt:lpstr>Speed Sounds Set 3</vt:lpstr>
      <vt:lpstr>Name the pictures</vt:lpstr>
      <vt:lpstr>Picture Phrases</vt:lpstr>
      <vt:lpstr>Sounds + blending = reading </vt:lpstr>
      <vt:lpstr>Reading with Fred Talk</vt:lpstr>
      <vt:lpstr>‘Special Friends’, ‘Fred Talk’, read the word</vt:lpstr>
      <vt:lpstr>Fred Talk routine</vt:lpstr>
      <vt:lpstr>Nonsense words</vt:lpstr>
      <vt:lpstr>‘Three with me, four at home’</vt:lpstr>
      <vt:lpstr>After the third read…</vt:lpstr>
      <vt:lpstr>‘Special Friends’, ‘Fred Talk’, read the word</vt:lpstr>
      <vt:lpstr>Red Words</vt:lpstr>
      <vt:lpstr>Book Bag Books</vt:lpstr>
      <vt:lpstr>What can you do?</vt:lpstr>
      <vt:lpstr>Repeated readings Again! Again!</vt:lpstr>
      <vt:lpstr>10 things your child learns when you read aloud stories and poems every day</vt:lpstr>
      <vt:lpstr>Top Tips - Storytime</vt:lpstr>
      <vt:lpstr>Online resources available</vt:lpstr>
      <vt:lpstr>PowerPoint Presentation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Ryan Laker</cp:lastModifiedBy>
  <cp:revision>155</cp:revision>
  <cp:lastPrinted>2019-02-07T10:37:39Z</cp:lastPrinted>
  <dcterms:created xsi:type="dcterms:W3CDTF">2015-11-23T14:36:59Z</dcterms:created>
  <dcterms:modified xsi:type="dcterms:W3CDTF">2022-09-23T14:48:27Z</dcterms:modified>
</cp:coreProperties>
</file>